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58" r:id="rId10"/>
    <p:sldId id="270" r:id="rId11"/>
    <p:sldId id="273" r:id="rId12"/>
    <p:sldId id="274" r:id="rId13"/>
    <p:sldId id="276" r:id="rId14"/>
    <p:sldId id="259" r:id="rId15"/>
    <p:sldId id="260" r:id="rId16"/>
    <p:sldId id="261" r:id="rId17"/>
    <p:sldId id="262" r:id="rId18"/>
    <p:sldId id="282" r:id="rId19"/>
    <p:sldId id="278" r:id="rId20"/>
    <p:sldId id="281" r:id="rId21"/>
    <p:sldId id="283" r:id="rId22"/>
    <p:sldId id="285" r:id="rId23"/>
    <p:sldId id="286" r:id="rId24"/>
    <p:sldId id="288" r:id="rId25"/>
    <p:sldId id="287" r:id="rId26"/>
    <p:sldId id="263" r:id="rId27"/>
    <p:sldId id="271" r:id="rId28"/>
    <p:sldId id="272" r:id="rId29"/>
    <p:sldId id="275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Noto Mono" panose="020B0609030804020204" pitchFamily="49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3"/>
            <p14:sldId id="274"/>
            <p14:sldId id="276"/>
          </p14:sldIdLst>
        </p14:section>
        <p14:section name="SYCL" id="{07B161DC-4B5B-4E18-BD88-02D119D06BF6}">
          <p14:sldIdLst>
            <p14:sldId id="259"/>
          </p14:sldIdLst>
        </p14:section>
        <p14:section name="Alpaka" id="{05CA7E25-444A-45C9-8491-145800D9D3DF}">
          <p14:sldIdLst>
            <p14:sldId id="260"/>
          </p14:sldIdLst>
        </p14:section>
        <p14:section name="Implementierung" id="{C2EBAF57-579A-4DBB-91C9-6BCDCF236FB0}">
          <p14:sldIdLst>
            <p14:sldId id="261"/>
          </p14:sldIdLst>
        </p14:section>
        <p14:section name="Ergebnisse" id="{181DE716-462B-4165-9C4D-1B18B3700E8A}">
          <p14:sldIdLst>
            <p14:sldId id="262"/>
            <p14:sldId id="282"/>
            <p14:sldId id="278"/>
            <p14:sldId id="281"/>
            <p14:sldId id="283"/>
            <p14:sldId id="285"/>
            <p14:sldId id="286"/>
            <p14:sldId id="288"/>
            <p14:sldId id="287"/>
          </p14:sldIdLst>
        </p14:section>
        <p14:section name="Nachspann" id="{A2511742-9487-463F-989C-8FA9788B5177}">
          <p14:sldIdLst>
            <p14:sldId id="263"/>
            <p14:sldId id="271"/>
            <p14:sldId id="27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>
        <p:scale>
          <a:sx n="100" d="100"/>
          <a:sy n="100" d="100"/>
        </p:scale>
        <p:origin x="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Auslastug</a:t>
                </a:r>
                <a:r>
                  <a:rPr lang="de-DE" dirty="0"/>
                  <a:t>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</a:t>
            </a:r>
          </a:p>
          <a:p>
            <a:r>
              <a:rPr lang="de-DE" dirty="0"/>
              <a:t>17. Dezember 2019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…)</a:t>
            </a:r>
          </a:p>
          <a:p>
            <a:endParaRPr lang="de-DE" dirty="0"/>
          </a:p>
          <a:p>
            <a:r>
              <a:rPr lang="de-DE" b="1" dirty="0"/>
              <a:t>Moderne FPGAs</a:t>
            </a:r>
            <a:r>
              <a:rPr lang="de-DE" dirty="0"/>
              <a:t> (</a:t>
            </a:r>
            <a:r>
              <a:rPr lang="de-DE" dirty="0" err="1"/>
              <a:t>Xilinx</a:t>
            </a:r>
            <a:r>
              <a:rPr lang="de-DE" dirty="0"/>
              <a:t> </a:t>
            </a:r>
            <a:r>
              <a:rPr lang="de-DE" dirty="0" err="1"/>
              <a:t>Virtex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+)</a:t>
            </a:r>
            <a:endParaRPr lang="de-DE" b="1" dirty="0"/>
          </a:p>
          <a:p>
            <a:pPr lvl="1"/>
            <a:r>
              <a:rPr lang="de-DE" i="1" dirty="0" err="1"/>
              <a:t>Configurable</a:t>
            </a:r>
            <a:r>
              <a:rPr lang="de-DE" i="1" dirty="0"/>
              <a:t> </a:t>
            </a:r>
            <a:r>
              <a:rPr lang="de-DE" i="1" dirty="0" err="1"/>
              <a:t>logic</a:t>
            </a:r>
            <a:r>
              <a:rPr lang="de-DE" i="1" dirty="0"/>
              <a:t> block </a:t>
            </a:r>
            <a:r>
              <a:rPr lang="de-DE" dirty="0"/>
              <a:t>(CLB)</a:t>
            </a:r>
          </a:p>
          <a:p>
            <a:pPr lvl="1"/>
            <a:r>
              <a:rPr lang="de-DE" i="1" dirty="0"/>
              <a:t>Input/</a:t>
            </a:r>
            <a:r>
              <a:rPr lang="de-DE" i="1" dirty="0" err="1"/>
              <a:t>output</a:t>
            </a:r>
            <a:r>
              <a:rPr lang="de-DE" i="1" dirty="0"/>
              <a:t> block </a:t>
            </a:r>
            <a:r>
              <a:rPr lang="de-DE" dirty="0"/>
              <a:t>(IOB)</a:t>
            </a:r>
          </a:p>
          <a:p>
            <a:pPr lvl="1"/>
            <a:r>
              <a:rPr lang="de-DE" dirty="0"/>
              <a:t>Block RAM (36 </a:t>
            </a:r>
            <a:r>
              <a:rPr lang="de-DE" dirty="0" err="1"/>
              <a:t>kbit</a:t>
            </a:r>
            <a:r>
              <a:rPr lang="de-DE" dirty="0"/>
              <a:t>, paralleler Zugriff)</a:t>
            </a:r>
          </a:p>
          <a:p>
            <a:pPr lvl="1"/>
            <a:r>
              <a:rPr lang="de-DE" dirty="0" err="1"/>
              <a:t>UltraRAM</a:t>
            </a:r>
            <a:r>
              <a:rPr lang="de-DE" dirty="0"/>
              <a:t> (288 </a:t>
            </a:r>
            <a:r>
              <a:rPr lang="de-DE" dirty="0" err="1"/>
              <a:t>kbit</a:t>
            </a:r>
            <a:r>
              <a:rPr lang="de-DE" dirty="0"/>
              <a:t>, kein paralleler Zugriff)</a:t>
            </a:r>
          </a:p>
          <a:p>
            <a:pPr lvl="1"/>
            <a:r>
              <a:rPr lang="de-DE" i="1" dirty="0"/>
              <a:t>Digital </a:t>
            </a:r>
            <a:r>
              <a:rPr lang="de-DE" i="1" dirty="0" err="1"/>
              <a:t>signal</a:t>
            </a:r>
            <a:r>
              <a:rPr lang="de-DE" i="1" dirty="0"/>
              <a:t> </a:t>
            </a:r>
            <a:r>
              <a:rPr lang="de-DE" i="1" dirty="0" err="1"/>
              <a:t>processor</a:t>
            </a:r>
            <a:r>
              <a:rPr lang="de-DE" i="1" dirty="0"/>
              <a:t> </a:t>
            </a:r>
            <a:r>
              <a:rPr lang="de-DE" dirty="0"/>
              <a:t>(DSP)</a:t>
            </a:r>
          </a:p>
          <a:p>
            <a:pPr lvl="1"/>
            <a:r>
              <a:rPr lang="de-DE" i="1" dirty="0"/>
              <a:t>Clock </a:t>
            </a:r>
            <a:r>
              <a:rPr lang="de-DE" i="1" dirty="0" err="1"/>
              <a:t>management</a:t>
            </a:r>
            <a:r>
              <a:rPr lang="de-DE" i="1" dirty="0"/>
              <a:t> </a:t>
            </a:r>
            <a:r>
              <a:rPr lang="de-DE" i="1" dirty="0" err="1"/>
              <a:t>tile</a:t>
            </a:r>
            <a:r>
              <a:rPr lang="de-DE" i="1" dirty="0"/>
              <a:t> </a:t>
            </a:r>
            <a:r>
              <a:rPr lang="de-DE" dirty="0"/>
              <a:t>(CMT)</a:t>
            </a:r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200F31-8D94-418D-96B5-C0771E41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1143" y="688181"/>
            <a:ext cx="5103796" cy="51037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Nach [HS10], S. 10-14</a:t>
            </a:r>
          </a:p>
        </p:txBody>
      </p:sp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B1B2A-0065-4C26-A069-7EE72B06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11D383E-A2C4-48C6-A1EC-65B9C000A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09C003-7054-4757-A55B-EB9C73A4DB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de-DE" b="1" dirty="0" err="1"/>
              <a:t>Xilinx</a:t>
            </a:r>
            <a:r>
              <a:rPr lang="de-DE" b="1" dirty="0"/>
              <a:t> XCU200</a:t>
            </a:r>
          </a:p>
          <a:p>
            <a:pPr lvl="1"/>
            <a:r>
              <a:rPr lang="de-DE" dirty="0"/>
              <a:t>Aufteilung in drei </a:t>
            </a:r>
            <a:r>
              <a:rPr lang="de-DE" i="1" dirty="0"/>
              <a:t>super </a:t>
            </a:r>
            <a:r>
              <a:rPr lang="de-DE" i="1" dirty="0" err="1"/>
              <a:t>logic</a:t>
            </a:r>
            <a:r>
              <a:rPr lang="de-DE" i="1" dirty="0"/>
              <a:t> </a:t>
            </a:r>
            <a:r>
              <a:rPr lang="de-DE" i="1" dirty="0" err="1"/>
              <a:t>regions</a:t>
            </a:r>
            <a:r>
              <a:rPr lang="de-DE" dirty="0"/>
              <a:t> (SLR)</a:t>
            </a:r>
          </a:p>
          <a:p>
            <a:pPr lvl="1"/>
            <a:r>
              <a:rPr lang="de-DE" dirty="0"/>
              <a:t>Zugriff auf Off-Chip-Speicher (DRAM)</a:t>
            </a:r>
          </a:p>
          <a:p>
            <a:pPr lvl="1"/>
            <a:r>
              <a:rPr lang="de-DE" dirty="0"/>
              <a:t>Dynamische Region für Programmierer</a:t>
            </a:r>
          </a:p>
          <a:p>
            <a:pPr lvl="1"/>
            <a:r>
              <a:rPr lang="de-DE" dirty="0"/>
              <a:t>Statische Region für Laufzeitumgebung</a:t>
            </a:r>
          </a:p>
          <a:p>
            <a:pPr marL="71989" lvl="1" indent="0">
              <a:buNone/>
            </a:pPr>
            <a:endParaRPr lang="de-DE" b="1" dirty="0"/>
          </a:p>
          <a:p>
            <a:pPr lvl="1"/>
            <a:r>
              <a:rPr lang="de-DE" dirty="0"/>
              <a:t>111.500 CLBs</a:t>
            </a:r>
          </a:p>
          <a:p>
            <a:pPr lvl="1"/>
            <a:r>
              <a:rPr lang="de-DE" dirty="0"/>
              <a:t>1706 Block RAMs</a:t>
            </a:r>
          </a:p>
          <a:p>
            <a:pPr lvl="1"/>
            <a:r>
              <a:rPr lang="de-DE" dirty="0"/>
              <a:t>800 </a:t>
            </a:r>
            <a:r>
              <a:rPr lang="de-DE" dirty="0" err="1"/>
              <a:t>UltraRAMs</a:t>
            </a:r>
            <a:endParaRPr lang="de-DE" dirty="0"/>
          </a:p>
          <a:p>
            <a:pPr lvl="1"/>
            <a:r>
              <a:rPr lang="de-DE" dirty="0"/>
              <a:t>5867 DSPs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8F8F8B-AE73-4B08-B066-F09E861331AC}"/>
              </a:ext>
            </a:extLst>
          </p:cNvPr>
          <p:cNvSpPr/>
          <p:nvPr/>
        </p:nvSpPr>
        <p:spPr>
          <a:xfrm>
            <a:off x="7233960" y="2105362"/>
            <a:ext cx="3249632" cy="109056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dynamische Region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950F1F-AE72-4615-AD3F-47BBD4987626}"/>
              </a:ext>
            </a:extLst>
          </p:cNvPr>
          <p:cNvSpPr/>
          <p:nvPr/>
        </p:nvSpPr>
        <p:spPr>
          <a:xfrm>
            <a:off x="7233959" y="3195931"/>
            <a:ext cx="1624816" cy="10819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dynamische Region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71A265-7AD4-4939-83DA-BE602C1EFF60}"/>
              </a:ext>
            </a:extLst>
          </p:cNvPr>
          <p:cNvSpPr/>
          <p:nvPr/>
        </p:nvSpPr>
        <p:spPr>
          <a:xfrm>
            <a:off x="8858775" y="3195931"/>
            <a:ext cx="1624816" cy="10819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statische Region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2B0AFF-BED4-4FE3-9F55-AA997B656115}"/>
              </a:ext>
            </a:extLst>
          </p:cNvPr>
          <p:cNvSpPr/>
          <p:nvPr/>
        </p:nvSpPr>
        <p:spPr>
          <a:xfrm>
            <a:off x="7233960" y="4273531"/>
            <a:ext cx="3249632" cy="109056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dynamische Region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ED2FC4-64D2-4E54-AB1D-4E088F0D8131}"/>
              </a:ext>
            </a:extLst>
          </p:cNvPr>
          <p:cNvSpPr txBox="1"/>
          <p:nvPr/>
        </p:nvSpPr>
        <p:spPr>
          <a:xfrm>
            <a:off x="7401103" y="2888154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SLR2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4EACFD-3414-4F2D-8638-55CBBAE7FAC4}"/>
              </a:ext>
            </a:extLst>
          </p:cNvPr>
          <p:cNvSpPr txBox="1"/>
          <p:nvPr/>
        </p:nvSpPr>
        <p:spPr>
          <a:xfrm>
            <a:off x="7401102" y="39822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SLR1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367198-5D86-4A9D-8BA5-E7A00E0B9EEF}"/>
              </a:ext>
            </a:extLst>
          </p:cNvPr>
          <p:cNvSpPr txBox="1"/>
          <p:nvPr/>
        </p:nvSpPr>
        <p:spPr>
          <a:xfrm>
            <a:off x="7401101" y="5076426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SLR0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E21FC1E-44E7-4837-B24C-57AD49F058E1}"/>
              </a:ext>
            </a:extLst>
          </p:cNvPr>
          <p:cNvSpPr txBox="1"/>
          <p:nvPr/>
        </p:nvSpPr>
        <p:spPr>
          <a:xfrm>
            <a:off x="8046367" y="5425883"/>
            <a:ext cx="173637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nach Xil19a, S. 5</a:t>
            </a:r>
          </a:p>
        </p:txBody>
      </p:sp>
    </p:spTree>
    <p:extLst>
      <p:ext uri="{BB962C8B-B14F-4D97-AF65-F5344CB8AC3E}">
        <p14:creationId xmlns:p14="http://schemas.microsoft.com/office/powerpoint/2010/main" val="91403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Schaltungsentwurf</a:t>
            </a:r>
          </a:p>
          <a:p>
            <a:pPr lvl="3"/>
            <a:r>
              <a:rPr lang="de-DE" i="1" dirty="0"/>
              <a:t>Rapid </a:t>
            </a:r>
            <a:r>
              <a:rPr lang="de-DE" i="1" dirty="0" err="1"/>
              <a:t>prototyping</a:t>
            </a:r>
            <a:r>
              <a:rPr lang="de-DE" dirty="0"/>
              <a:t> für integrierte Schaltkreise</a:t>
            </a:r>
            <a:endParaRPr lang="de-DE" i="1" dirty="0"/>
          </a:p>
          <a:p>
            <a:pPr lvl="3"/>
            <a:r>
              <a:rPr lang="de-DE" dirty="0"/>
              <a:t>Einfache Fehlerbehebung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Schaltkreise in kleiner Stückzahl</a:t>
            </a:r>
          </a:p>
          <a:p>
            <a:pPr lvl="3"/>
            <a:r>
              <a:rPr lang="de-DE" dirty="0"/>
              <a:t>Einstiegskosten geringer als bei ASICs</a:t>
            </a:r>
          </a:p>
          <a:p>
            <a:pPr lvl="3"/>
            <a:r>
              <a:rPr lang="de-DE" dirty="0"/>
              <a:t>Höhere Kosten pro Stück bei größeren Produktionsvolumen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Inferenz tiefer neuraler Netzwerke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[Fow+18, Chu+18]</a:t>
            </a:r>
          </a:p>
          <a:p>
            <a:pPr lvl="3"/>
            <a:r>
              <a:rPr lang="de-DE" dirty="0"/>
              <a:t>Trainierte Netzwerke als Schaltung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FPGAs als Netzwerkkarten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[Fir+18]</a:t>
            </a:r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Amazon: FPGA-Cloud-Instanzen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Ama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]</a:t>
            </a:r>
          </a:p>
          <a:p>
            <a:pPr lvl="3"/>
            <a:r>
              <a:rPr lang="de-DE" dirty="0"/>
              <a:t>FPGAs als Beschleuniger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[Di+17]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D015BF-4893-483D-93DD-11B63BB37B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Übersicht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20373139"/>
              </p:ext>
            </p:extLst>
          </p:nvPr>
        </p:nvGraphicFramePr>
        <p:xfrm>
          <a:off x="874713" y="2217738"/>
          <a:ext cx="10580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31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42;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//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Probleme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Performanz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indent="-323953"/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Problem #1: Mathematikfunktionen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Compiler generiert fehlerhafte Instruktionen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Manche Funktionen führen zu Compiler-Absturz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rsqrt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(double)</a:t>
            </a:r>
          </a:p>
          <a:p>
            <a:pPr lvl="3"/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E1975-421D-4FB0-AEDD-D673DB70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799DC5-9E4B-476B-B63A-0299CDD3CB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 #2: benutzerdefinierte Strukturen</a:t>
            </a:r>
          </a:p>
          <a:p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()()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b="1" dirty="0" err="1">
                <a:solidFill>
                  <a:schemeClr val="accent5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{42, 42}; 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0936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Verifizierung des Alpaka-</a:t>
                </a:r>
                <a:r>
                  <a:rPr lang="de-DE" b="1" dirty="0" err="1"/>
                  <a:t>Backends</a:t>
                </a:r>
                <a:endParaRPr lang="de-DE" b="1" dirty="0"/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Alpaka-Programm: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jungfrau-photoncounter</a:t>
                </a:r>
                <a:endParaRPr lang="de-DE" i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Photonenzähler für JUNGFRAU-Detektor (Paul Scherrer Institut, PSI)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16 Megapixel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2 Byte pro 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Derzeitige Frequenz: 100 Hz (3,2 GB/s)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Zielfrequenz: 2,2 kHz (74 GB/s)</a:t>
                </a:r>
              </a:p>
              <a:p>
                <a:pPr marL="179973" lvl="3" indent="0">
                  <a:buNone/>
                </a:pP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3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+mn-lt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𝛾</m:t>
                          </m:r>
                        </m:sub>
                      </m:sSub>
                      <m:r>
                        <a:rPr lang="de-DE" b="0" i="1" smtClean="0">
                          <a:latin typeface="+mn-lt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ADC</m:t>
                          </m:r>
                          <m:r>
                            <a:rPr lang="de-DE" b="0" i="1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Sockel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Verst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ä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rkung</m:t>
                          </m:r>
                          <m:r>
                            <a:rPr lang="de-DE" b="0" i="1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+mn-lt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+mn-lt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+mn-lt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+mn-lt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>
                  <a:latin typeface="+mn-lt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Anzahl der Photonen</a:t>
                </a:r>
              </a:p>
              <a:p>
                <a:pPr lvl="1"/>
                <a:r>
                  <a:rPr lang="de-DE" dirty="0"/>
                  <a:t>ADC: Messergebnis des Pixels</a:t>
                </a:r>
              </a:p>
              <a:p>
                <a:pPr lvl="1"/>
                <a:r>
                  <a:rPr lang="de-DE" dirty="0"/>
                  <a:t>Sockel: Grundrauschen des Pixels (engl. </a:t>
                </a:r>
                <a:r>
                  <a:rPr lang="de-DE" i="1" dirty="0" err="1"/>
                  <a:t>pedestal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Verstärkung: Signalverstärkung des Pixels (engl. </a:t>
                </a:r>
                <a:r>
                  <a:rPr lang="de-DE" i="1" dirty="0" err="1"/>
                  <a:t>gain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Photonenenergie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21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8AE4D-4EF2-44E4-878D-D377585CDC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1035833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42175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38A176-616E-421F-AB19-456FEA9D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6" name="Inhaltsplatzhalter 5" descr="Ein Bild, das Elektronik, Computer, Foto, Monitor enthält.&#10;&#10;Automatisch generierte Beschreibung">
            <a:extLst>
              <a:ext uri="{FF2B5EF4-FFF2-40B4-BE49-F238E27FC236}">
                <a16:creationId xmlns:a16="http://schemas.microsoft.com/office/drawing/2014/main" id="{D6AF33F8-9BBC-464B-8DE8-2D357792B48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3" y="600870"/>
            <a:ext cx="2321736" cy="2746182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8A8DDCC-DA55-49DA-95BA-E35932BAD7F5}"/>
              </a:ext>
            </a:extLst>
          </p:cNvPr>
          <p:cNvSpPr txBox="1"/>
          <p:nvPr/>
        </p:nvSpPr>
        <p:spPr>
          <a:xfrm>
            <a:off x="527361" y="3306029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apple.com/de/shop/</a:t>
            </a:r>
            <a:r>
              <a:rPr lang="de-DE" sz="8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buy-iphone</a:t>
            </a:r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</a:t>
            </a:r>
          </a:p>
          <a:p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iphone-11-pro/</a:t>
            </a:r>
          </a:p>
        </p:txBody>
      </p:sp>
      <p:pic>
        <p:nvPicPr>
          <p:cNvPr id="11" name="Grafik 10" descr="Ein Bild, das Monitor, schwarz, sitzend, Computer enthält.&#10;&#10;Automatisch generierte Beschreibung">
            <a:extLst>
              <a:ext uri="{FF2B5EF4-FFF2-40B4-BE49-F238E27FC236}">
                <a16:creationId xmlns:a16="http://schemas.microsoft.com/office/drawing/2014/main" id="{59DA3D17-4B3F-437D-B08F-589940672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26" y="738244"/>
            <a:ext cx="3078460" cy="287322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9BE4994-FF1C-44F1-9DF1-CEF32745D072}"/>
              </a:ext>
            </a:extLst>
          </p:cNvPr>
          <p:cNvSpPr txBox="1"/>
          <p:nvPr/>
        </p:nvSpPr>
        <p:spPr>
          <a:xfrm>
            <a:off x="2724071" y="3341414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https://www.hpe.com/de/de/</a:t>
            </a:r>
          </a:p>
          <a:p>
            <a:r>
              <a:rPr lang="de-DE" sz="8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servers</a:t>
            </a:r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/tower-servers.html</a:t>
            </a:r>
          </a:p>
        </p:txBody>
      </p:sp>
      <p:pic>
        <p:nvPicPr>
          <p:cNvPr id="14" name="Grafik 13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EB56ADC7-91DE-45CB-84D9-971B7D52E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89" y="3792755"/>
            <a:ext cx="2073611" cy="20736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CAEEFE4-9BF6-4056-83F1-A4C190CADDA8}"/>
              </a:ext>
            </a:extLst>
          </p:cNvPr>
          <p:cNvSpPr txBox="1"/>
          <p:nvPr/>
        </p:nvSpPr>
        <p:spPr>
          <a:xfrm>
            <a:off x="3962409" y="5830122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nvidia.com/de-de/design-</a:t>
            </a:r>
            <a:r>
              <a:rPr lang="de-DE" sz="8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visualization</a:t>
            </a:r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technologies</a:t>
            </a:r>
            <a:r>
              <a:rPr lang="de-DE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/turing-architecture/</a:t>
            </a:r>
          </a:p>
        </p:txBody>
      </p:sp>
      <p:pic>
        <p:nvPicPr>
          <p:cNvPr id="17" name="Grafik 1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10C4A34-8BBB-48EB-9C59-BA9DAD8D3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2" y="3760069"/>
            <a:ext cx="3116824" cy="208065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5D39ACD-A789-4BAE-8452-E589E0791D34}"/>
              </a:ext>
            </a:extLst>
          </p:cNvPr>
          <p:cNvSpPr txBox="1"/>
          <p:nvPr/>
        </p:nvSpPr>
        <p:spPr>
          <a:xfrm>
            <a:off x="483952" y="5836502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gaming-processor-new-9th-gen-intel-core-i9-9900k</a:t>
            </a:r>
            <a:endParaRPr lang="de-DE" sz="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Grafik 19" descr="Ein Bild, das Monitor, drinnen, Computer, schwarz enthält.&#10;&#10;Automatisch generierte Beschreibung">
            <a:extLst>
              <a:ext uri="{FF2B5EF4-FFF2-40B4-BE49-F238E27FC236}">
                <a16:creationId xmlns:a16="http://schemas.microsoft.com/office/drawing/2014/main" id="{3F7DD416-8004-4BD4-94DA-43E5E923D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60" y="1022877"/>
            <a:ext cx="2349948" cy="2349948"/>
          </a:xfrm>
          <a:prstGeom prst="rect">
            <a:avLst/>
          </a:prstGeom>
        </p:spPr>
      </p:pic>
      <p:pic>
        <p:nvPicPr>
          <p:cNvPr id="24" name="Grafik 23" descr="Ein Bild, das Elektronik, Computer, sitzend, Laptop enthält.&#10;&#10;Automatisch generierte Beschreibung">
            <a:extLst>
              <a:ext uri="{FF2B5EF4-FFF2-40B4-BE49-F238E27FC236}">
                <a16:creationId xmlns:a16="http://schemas.microsoft.com/office/drawing/2014/main" id="{66163F8A-8C24-4378-9E7F-98CDA9321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93" y="1237117"/>
            <a:ext cx="2474272" cy="1917641"/>
          </a:xfrm>
          <a:prstGeom prst="rect">
            <a:avLst/>
          </a:prstGeom>
        </p:spPr>
      </p:pic>
      <p:pic>
        <p:nvPicPr>
          <p:cNvPr id="26" name="Grafik 25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B988BF6D-459B-471D-BCC0-5D710DC5E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535" y="3806508"/>
            <a:ext cx="2159237" cy="2059858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1454227-A1DC-493F-8746-3A3E7B752046}"/>
              </a:ext>
            </a:extLst>
          </p:cNvPr>
          <p:cNvSpPr txBox="1"/>
          <p:nvPr/>
        </p:nvSpPr>
        <p:spPr>
          <a:xfrm>
            <a:off x="9467929" y="3139996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lenovo.com/de/de/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laptops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thinkpad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/t-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series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</a:p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T495/p/22TP2TTT495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0CDBA63-12D1-4F9A-B419-9F91F94AAD91}"/>
              </a:ext>
            </a:extLst>
          </p:cNvPr>
          <p:cNvSpPr txBox="1"/>
          <p:nvPr/>
        </p:nvSpPr>
        <p:spPr>
          <a:xfrm rot="5400000">
            <a:off x="9449379" y="4697986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https://www.extremetech.com/extreme/</a:t>
            </a:r>
          </a:p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171375-reverse-engineered-ps4-apu-reveals-</a:t>
            </a:r>
          </a:p>
          <a:p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the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consoles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-real-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cpu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-and-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gpu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specs</a:t>
            </a:r>
            <a:endParaRPr lang="de-DE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A5F2530-FE2C-493D-8E24-641EF8834399}"/>
              </a:ext>
            </a:extLst>
          </p:cNvPr>
          <p:cNvSpPr txBox="1"/>
          <p:nvPr/>
        </p:nvSpPr>
        <p:spPr>
          <a:xfrm>
            <a:off x="6597290" y="3372825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https://www.rewards.sony.com/</a:t>
            </a:r>
          </a:p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ps4-game-system-1tb-pro/3003346.html</a:t>
            </a:r>
          </a:p>
        </p:txBody>
      </p:sp>
    </p:spTree>
    <p:extLst>
      <p:ext uri="{BB962C8B-B14F-4D97-AF65-F5344CB8AC3E}">
        <p14:creationId xmlns:p14="http://schemas.microsoft.com/office/powerpoint/2010/main" val="246373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FE112-33E9-4625-9017-AD55CABE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46F8BA-AD5B-4485-8804-317EEEC8BB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GPUs sind Beschleuniger!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Spezialisierte Hardware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Datenparallele Algorithmen</a:t>
            </a:r>
          </a:p>
          <a:p>
            <a:pPr lvl="1">
              <a:spcBef>
                <a:spcPts val="1200"/>
              </a:spcBef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Weitere Beschleunigertypen: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CPUs mit besonders vielen Kernen (AMD EPYC)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GPU-ähnlich (NVIDIA Tesla)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Hybride (Intel Xeon Phi)</a:t>
            </a:r>
          </a:p>
          <a:p>
            <a:pPr lvl="1">
              <a:spcBef>
                <a:spcPts val="1200"/>
              </a:spcBef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Problem: Allzweck-Hardware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Nicht für jede Anwendung ideal</a:t>
            </a:r>
          </a:p>
          <a:p>
            <a:pPr marL="71989" lvl="1" indent="0">
              <a:spcBef>
                <a:spcPts val="1200"/>
              </a:spcBef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3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FE112-33E9-4625-9017-AD55CABE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46F8BA-AD5B-4485-8804-317EEEC8BB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Lösung: problemspezifische Hardware?</a:t>
            </a:r>
          </a:p>
          <a:p>
            <a:pPr lvl="1">
              <a:spcBef>
                <a:spcPts val="1200"/>
              </a:spcBef>
            </a:pPr>
            <a:r>
              <a:rPr lang="de-DE" i="1" dirty="0" err="1"/>
              <a:t>Application-specific</a:t>
            </a:r>
            <a:r>
              <a:rPr lang="de-DE" i="1" dirty="0"/>
              <a:t> </a:t>
            </a:r>
            <a:r>
              <a:rPr lang="de-DE" i="1" dirty="0" err="1"/>
              <a:t>integrated</a:t>
            </a:r>
            <a:r>
              <a:rPr lang="de-DE" i="1" dirty="0"/>
              <a:t> </a:t>
            </a:r>
            <a:r>
              <a:rPr lang="de-DE" i="1" dirty="0" err="1"/>
              <a:t>circuit</a:t>
            </a:r>
            <a:r>
              <a:rPr lang="de-DE" i="1" dirty="0"/>
              <a:t> </a:t>
            </a:r>
            <a:r>
              <a:rPr lang="de-DE" dirty="0"/>
              <a:t>(ASIC)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Hohe Produktionskosten → erst ab hohen Stückzahlen interessant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Fertige Hardware schwer anpassbar</a:t>
            </a:r>
          </a:p>
          <a:p>
            <a:pPr lvl="1">
              <a:spcBef>
                <a:spcPts val="1200"/>
              </a:spcBef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Dynamisch konfigurierbare Hardware</a:t>
            </a:r>
          </a:p>
          <a:p>
            <a:pPr lvl="1">
              <a:spcBef>
                <a:spcPts val="1200"/>
              </a:spcBef>
            </a:pPr>
            <a:r>
              <a:rPr lang="de-DE" i="1" dirty="0" err="1"/>
              <a:t>field</a:t>
            </a:r>
            <a:r>
              <a:rPr lang="de-DE" i="1" dirty="0"/>
              <a:t> </a:t>
            </a:r>
            <a:r>
              <a:rPr lang="de-DE" i="1" dirty="0" err="1"/>
              <a:t>programmable</a:t>
            </a:r>
            <a:r>
              <a:rPr lang="de-DE" i="1" dirty="0"/>
              <a:t> </a:t>
            </a:r>
            <a:r>
              <a:rPr lang="de-DE" i="1" dirty="0" err="1"/>
              <a:t>gate</a:t>
            </a:r>
            <a:r>
              <a:rPr lang="de-DE" i="1" dirty="0"/>
              <a:t> </a:t>
            </a:r>
            <a:r>
              <a:rPr lang="de-DE" i="1" dirty="0" err="1"/>
              <a:t>array</a:t>
            </a:r>
            <a:r>
              <a:rPr lang="de-DE" i="1" dirty="0"/>
              <a:t> </a:t>
            </a:r>
            <a:r>
              <a:rPr lang="de-DE" dirty="0"/>
              <a:t>(FPGA)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Frei </a:t>
            </a:r>
            <a:r>
              <a:rPr lang="de-DE" dirty="0" err="1"/>
              <a:t>verschaltbare</a:t>
            </a:r>
            <a:r>
              <a:rPr lang="de-DE" dirty="0"/>
              <a:t> Komponenten (Logikfunktionen, Speicher, …)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Schaltungen beliebig austauschbar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Langsamer als ASICs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Synthese: Algorithmus → Schaltung</a:t>
            </a:r>
          </a:p>
        </p:txBody>
      </p:sp>
    </p:spTree>
    <p:extLst>
      <p:ext uri="{BB962C8B-B14F-4D97-AF65-F5344CB8AC3E}">
        <p14:creationId xmlns:p14="http://schemas.microsoft.com/office/powerpoint/2010/main" val="261869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E6AFE-B2FB-4713-9EDC-2B4CC298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AC4D5F-CC23-45CA-86EA-BA7E599BA6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Problem: Programme nicht portabel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GPUs: CUDA (seit 2005, nur NVIDIA)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CPUs: </a:t>
            </a:r>
            <a:r>
              <a:rPr lang="de-DE" dirty="0" err="1"/>
              <a:t>OpenMP</a:t>
            </a:r>
            <a:r>
              <a:rPr lang="de-DE" dirty="0"/>
              <a:t> (seit 1997) &amp; </a:t>
            </a:r>
            <a:r>
              <a:rPr lang="de-DE" dirty="0" err="1"/>
              <a:t>Intrinsiken</a:t>
            </a:r>
            <a:endParaRPr lang="de-DE" dirty="0"/>
          </a:p>
          <a:p>
            <a:pPr lvl="1">
              <a:spcBef>
                <a:spcPts val="1200"/>
              </a:spcBef>
            </a:pPr>
            <a:r>
              <a:rPr lang="de-DE" dirty="0"/>
              <a:t>FPGAs: Hochsprachen-Dialekte (seit 2011)</a:t>
            </a:r>
          </a:p>
          <a:p>
            <a:endParaRPr lang="de-DE" dirty="0"/>
          </a:p>
          <a:p>
            <a:r>
              <a:rPr lang="de-DE" b="1" dirty="0" err="1"/>
              <a:t>Khronos</a:t>
            </a:r>
            <a:r>
              <a:rPr lang="de-DE" b="1" dirty="0"/>
              <a:t>: einheitliche API-Standards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2008: </a:t>
            </a:r>
            <a:r>
              <a:rPr lang="de-DE" i="1" dirty="0"/>
              <a:t>Open Computing Language </a:t>
            </a:r>
            <a:r>
              <a:rPr lang="de-DE" dirty="0"/>
              <a:t>(</a:t>
            </a:r>
            <a:r>
              <a:rPr lang="de-DE" dirty="0" err="1"/>
              <a:t>OpenCL</a:t>
            </a:r>
            <a:r>
              <a:rPr lang="de-DE" dirty="0"/>
              <a:t>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2015: SYCL (FPGA-Unterstützung)</a:t>
            </a:r>
          </a:p>
          <a:p>
            <a:pPr lvl="1">
              <a:spcBef>
                <a:spcPts val="1200"/>
              </a:spcBef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Abstrahierende Bibliotheken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Beispiel: </a:t>
            </a:r>
            <a:r>
              <a:rPr lang="de-DE" dirty="0" err="1"/>
              <a:t>Kokkos</a:t>
            </a:r>
            <a:r>
              <a:rPr lang="de-DE" dirty="0"/>
              <a:t> (seit 2014, keine FPGA-Unterstützung)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Beispiel: Alpaka (seit 2015, keine FPGA-Unterstützung)</a:t>
            </a:r>
          </a:p>
          <a:p>
            <a:pPr marL="71989" lvl="1" indent="0">
              <a:spcBef>
                <a:spcPts val="1200"/>
              </a:spcBef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5BA7D0-D467-4B84-A48B-C53444330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60" y="1484314"/>
            <a:ext cx="2072640" cy="11582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648874-2A0A-404B-991F-64AB59214C0F}"/>
              </a:ext>
            </a:extLst>
          </p:cNvPr>
          <p:cNvSpPr txBox="1"/>
          <p:nvPr/>
        </p:nvSpPr>
        <p:spPr>
          <a:xfrm>
            <a:off x="6227250" y="2642554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developer.nvidia.com/</a:t>
            </a:r>
          </a:p>
          <a:p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language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-solutions</a:t>
            </a:r>
          </a:p>
        </p:txBody>
      </p:sp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2976CCB-0BB8-4690-99F7-BB08CCD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77" y="1672443"/>
            <a:ext cx="1113287" cy="3630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7048E7D-DF47-43D3-988B-DBAA9B042309}"/>
              </a:ext>
            </a:extLst>
          </p:cNvPr>
          <p:cNvSpPr txBox="1"/>
          <p:nvPr/>
        </p:nvSpPr>
        <p:spPr>
          <a:xfrm>
            <a:off x="7830532" y="2034143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openmp.org</a:t>
            </a:r>
          </a:p>
        </p:txBody>
      </p:sp>
      <p:pic>
        <p:nvPicPr>
          <p:cNvPr id="12" name="Grafik 11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7B015C83-1950-4CBB-B598-7D6C2E9E2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13" y="1623918"/>
            <a:ext cx="1871898" cy="82044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4643845-5F51-4923-B54E-B7F356DEF64B}"/>
              </a:ext>
            </a:extLst>
          </p:cNvPr>
          <p:cNvSpPr txBox="1"/>
          <p:nvPr/>
        </p:nvSpPr>
        <p:spPr>
          <a:xfrm>
            <a:off x="8963758" y="2476248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xilinx.com/products/design-tools/vivado.html</a:t>
            </a:r>
            <a:endParaRPr lang="de-DE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Grafik 14" descr="Ein Bild, das Rad, Zeichnung, Uhr enthält.&#10;&#10;Automatisch generierte Beschreibung">
            <a:extLst>
              <a:ext uri="{FF2B5EF4-FFF2-40B4-BE49-F238E27FC236}">
                <a16:creationId xmlns:a16="http://schemas.microsoft.com/office/drawing/2014/main" id="{B642619D-9692-4A2B-9F7A-293C5B698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10" y="5338802"/>
            <a:ext cx="1692540" cy="35987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7BEF7A2-BED8-4B23-B570-8CA2E09FCADF}"/>
              </a:ext>
            </a:extLst>
          </p:cNvPr>
          <p:cNvSpPr txBox="1"/>
          <p:nvPr/>
        </p:nvSpPr>
        <p:spPr>
          <a:xfrm>
            <a:off x="7967354" y="5730856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kokkos.org</a:t>
            </a:r>
          </a:p>
        </p:txBody>
      </p:sp>
      <p:pic>
        <p:nvPicPr>
          <p:cNvPr id="18" name="Grafik 1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72ECE0C-BC68-40FD-96A1-C7E4F81EF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93" y="5199489"/>
            <a:ext cx="1814708" cy="61093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256F1A9-33EC-419F-98EF-160E35DCDEAE}"/>
              </a:ext>
            </a:extLst>
          </p:cNvPr>
          <p:cNvSpPr txBox="1"/>
          <p:nvPr/>
        </p:nvSpPr>
        <p:spPr>
          <a:xfrm>
            <a:off x="9239818" y="5787051"/>
            <a:ext cx="26356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github.com/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ComputationalRadiationPhysics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alpaka</a:t>
            </a:r>
            <a:endParaRPr lang="de-DE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ECA7780-0748-4198-986B-70AFB85463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20" y="3368710"/>
            <a:ext cx="1249060" cy="124906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F33A84B-F522-4922-97C2-906692E4FA68}"/>
              </a:ext>
            </a:extLst>
          </p:cNvPr>
          <p:cNvSpPr txBox="1"/>
          <p:nvPr/>
        </p:nvSpPr>
        <p:spPr>
          <a:xfrm>
            <a:off x="6835020" y="4636504"/>
            <a:ext cx="124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khronos.org/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blog</a:t>
            </a:r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</a:t>
            </a:r>
          </a:p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opencl-2.2-maintenance-</a:t>
            </a:r>
          </a:p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update-</a:t>
            </a:r>
            <a:r>
              <a:rPr lang="de-DE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released</a:t>
            </a:r>
            <a:endParaRPr lang="de-DE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887779E-139B-4078-BA17-86F9BB74D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64" y="3143165"/>
            <a:ext cx="3224186" cy="146553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647424C-6AB6-440D-A309-AB12AE645978}"/>
              </a:ext>
            </a:extLst>
          </p:cNvPr>
          <p:cNvSpPr txBox="1"/>
          <p:nvPr/>
        </p:nvSpPr>
        <p:spPr>
          <a:xfrm>
            <a:off x="8752935" y="4458571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khronos.org/assets/utilities/retrieveFile.php?d=sycl&amp;t=logopacks</a:t>
            </a:r>
          </a:p>
        </p:txBody>
      </p:sp>
    </p:spTree>
    <p:extLst>
      <p:ext uri="{BB962C8B-B14F-4D97-AF65-F5344CB8AC3E}">
        <p14:creationId xmlns:p14="http://schemas.microsoft.com/office/powerpoint/2010/main" val="368559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Schwierigkeiten und Unzulänglichkeiten</a:t>
            </a:r>
          </a:p>
          <a:p>
            <a:pPr lvl="1"/>
            <a:r>
              <a:rPr lang="de-DE" dirty="0"/>
              <a:t>Einschätzung der Leistungsfähigkeit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892</Words>
  <Application>Microsoft Office PowerPoint</Application>
  <PresentationFormat>Breitbild</PresentationFormat>
  <Paragraphs>240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Symbol</vt:lpstr>
      <vt:lpstr>Cambria Math</vt:lpstr>
      <vt:lpstr>Open Sans</vt:lpstr>
      <vt:lpstr>Arial</vt:lpstr>
      <vt:lpstr>Noto Mono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Motivation</vt:lpstr>
      <vt:lpstr>Motivation</vt:lpstr>
      <vt:lpstr>Ziel</vt:lpstr>
      <vt:lpstr>FPGAs als Beschleuniger</vt:lpstr>
      <vt:lpstr>FPGAs als Beschleuniger</vt:lpstr>
      <vt:lpstr>FPGAs als Beschleuniger</vt:lpstr>
      <vt:lpstr>FPGAs als Beschleuniger Einsatzzwecke</vt:lpstr>
      <vt:lpstr>FPGAs als Beschleuniger Programmierung</vt:lpstr>
      <vt:lpstr>Die SYCL-Spezifikation</vt:lpstr>
      <vt:lpstr>Die Alpaka-Bibliothek </vt:lpstr>
      <vt:lpstr>Implementierung des SYCL-Backends</vt:lpstr>
      <vt:lpstr>Ergebnisse</vt:lpstr>
      <vt:lpstr>Ergebnisse Nutzbarkeit // Übersicht</vt:lpstr>
      <vt:lpstr>Ergebnisse Nutzbarkeit // ComputeCpp</vt:lpstr>
      <vt:lpstr>Ergebnisse Nutzbarkeit // Xilinx</vt:lpstr>
      <vt:lpstr>Ergebnisse Nutzbarkeit // Xilinx</vt:lpstr>
      <vt:lpstr>Ergebnisse Performanz // Verifizierung</vt:lpstr>
      <vt:lpstr>Ergebnisse Performanz // Verifizierung</vt:lpstr>
      <vt:lpstr>Ergebnisse Performanz // Compile-Zeit </vt:lpstr>
      <vt:lpstr>Ergebnisse Performanz // Ressourcenverbrauch</vt:lpstr>
      <vt:lpstr>Fazit</vt:lpstr>
      <vt:lpstr>Literatur</vt:lpstr>
      <vt:lpstr>Literatur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141</cp:revision>
  <dcterms:created xsi:type="dcterms:W3CDTF">2019-12-03T11:44:30Z</dcterms:created>
  <dcterms:modified xsi:type="dcterms:W3CDTF">2019-12-08T23:25:12Z</dcterms:modified>
</cp:coreProperties>
</file>